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1"/>
  </p:notesMasterIdLst>
  <p:handoutMasterIdLst>
    <p:handoutMasterId r:id="rId72"/>
  </p:handoutMasterIdLst>
  <p:sldIdLst>
    <p:sldId id="668" r:id="rId6"/>
    <p:sldId id="996" r:id="rId7"/>
    <p:sldId id="932" r:id="rId8"/>
    <p:sldId id="933" r:id="rId9"/>
    <p:sldId id="934" r:id="rId10"/>
    <p:sldId id="935" r:id="rId11"/>
    <p:sldId id="936" r:id="rId12"/>
    <p:sldId id="937" r:id="rId13"/>
    <p:sldId id="938" r:id="rId14"/>
    <p:sldId id="939" r:id="rId15"/>
    <p:sldId id="940" r:id="rId16"/>
    <p:sldId id="941" r:id="rId17"/>
    <p:sldId id="942" r:id="rId18"/>
    <p:sldId id="943" r:id="rId19"/>
    <p:sldId id="944" r:id="rId20"/>
    <p:sldId id="995" r:id="rId21"/>
    <p:sldId id="946" r:id="rId22"/>
    <p:sldId id="947" r:id="rId23"/>
    <p:sldId id="948" r:id="rId24"/>
    <p:sldId id="949" r:id="rId25"/>
    <p:sldId id="950" r:id="rId26"/>
    <p:sldId id="951" r:id="rId27"/>
    <p:sldId id="952" r:id="rId28"/>
    <p:sldId id="953" r:id="rId29"/>
    <p:sldId id="954" r:id="rId30"/>
    <p:sldId id="955" r:id="rId31"/>
    <p:sldId id="956" r:id="rId32"/>
    <p:sldId id="957" r:id="rId33"/>
    <p:sldId id="958" r:id="rId34"/>
    <p:sldId id="959" r:id="rId35"/>
    <p:sldId id="960" r:id="rId36"/>
    <p:sldId id="961" r:id="rId37"/>
    <p:sldId id="962" r:id="rId38"/>
    <p:sldId id="963" r:id="rId39"/>
    <p:sldId id="964" r:id="rId40"/>
    <p:sldId id="965" r:id="rId41"/>
    <p:sldId id="966" r:id="rId42"/>
    <p:sldId id="967" r:id="rId43"/>
    <p:sldId id="968" r:id="rId44"/>
    <p:sldId id="969" r:id="rId45"/>
    <p:sldId id="970" r:id="rId46"/>
    <p:sldId id="971" r:id="rId47"/>
    <p:sldId id="972" r:id="rId48"/>
    <p:sldId id="973" r:id="rId49"/>
    <p:sldId id="974" r:id="rId50"/>
    <p:sldId id="975" r:id="rId51"/>
    <p:sldId id="976" r:id="rId52"/>
    <p:sldId id="977" r:id="rId53"/>
    <p:sldId id="978" r:id="rId54"/>
    <p:sldId id="979" r:id="rId55"/>
    <p:sldId id="980" r:id="rId56"/>
    <p:sldId id="981" r:id="rId57"/>
    <p:sldId id="982" r:id="rId58"/>
    <p:sldId id="983" r:id="rId59"/>
    <p:sldId id="984" r:id="rId60"/>
    <p:sldId id="985" r:id="rId61"/>
    <p:sldId id="986" r:id="rId62"/>
    <p:sldId id="987" r:id="rId63"/>
    <p:sldId id="988" r:id="rId64"/>
    <p:sldId id="989" r:id="rId65"/>
    <p:sldId id="990" r:id="rId66"/>
    <p:sldId id="991" r:id="rId67"/>
    <p:sldId id="992" r:id="rId68"/>
    <p:sldId id="993" r:id="rId69"/>
    <p:sldId id="672" r:id="rId7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96"/>
            <p14:sldId id="932"/>
            <p14:sldId id="933"/>
            <p14:sldId id="934"/>
            <p14:sldId id="935"/>
            <p14:sldId id="936"/>
            <p14:sldId id="937"/>
            <p14:sldId id="938"/>
            <p14:sldId id="939"/>
            <p14:sldId id="940"/>
            <p14:sldId id="941"/>
            <p14:sldId id="942"/>
            <p14:sldId id="943"/>
            <p14:sldId id="944"/>
            <p14:sldId id="995"/>
            <p14:sldId id="946"/>
            <p14:sldId id="947"/>
            <p14:sldId id="948"/>
            <p14:sldId id="949"/>
            <p14:sldId id="950"/>
            <p14:sldId id="951"/>
            <p14:sldId id="952"/>
            <p14:sldId id="953"/>
            <p14:sldId id="954"/>
            <p14:sldId id="955"/>
            <p14:sldId id="956"/>
            <p14:sldId id="957"/>
            <p14:sldId id="958"/>
            <p14:sldId id="959"/>
            <p14:sldId id="960"/>
            <p14:sldId id="961"/>
            <p14:sldId id="962"/>
            <p14:sldId id="963"/>
            <p14:sldId id="964"/>
            <p14:sldId id="965"/>
            <p14:sldId id="966"/>
            <p14:sldId id="967"/>
            <p14:sldId id="968"/>
            <p14:sldId id="969"/>
            <p14:sldId id="970"/>
            <p14:sldId id="971"/>
            <p14:sldId id="972"/>
            <p14:sldId id="973"/>
            <p14:sldId id="974"/>
            <p14:sldId id="975"/>
            <p14:sldId id="976"/>
            <p14:sldId id="977"/>
            <p14:sldId id="978"/>
            <p14:sldId id="979"/>
            <p14:sldId id="980"/>
            <p14:sldId id="981"/>
            <p14:sldId id="982"/>
            <p14:sldId id="983"/>
            <p14:sldId id="984"/>
            <p14:sldId id="985"/>
            <p14:sldId id="986"/>
            <p14:sldId id="987"/>
            <p14:sldId id="988"/>
            <p14:sldId id="989"/>
            <p14:sldId id="990"/>
            <p14:sldId id="991"/>
            <p14:sldId id="992"/>
            <p14:sldId id="99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5330" autoAdjust="0"/>
  </p:normalViewPr>
  <p:slideViewPr>
    <p:cSldViewPr snapToGrid="0">
      <p:cViewPr varScale="1">
        <p:scale>
          <a:sx n="34" d="100"/>
          <a:sy n="34" d="100"/>
        </p:scale>
        <p:origin x="308" y="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tableStyles" Target="tableStyles.xml"/><Relationship Id="rId7" Type="http://schemas.openxmlformats.org/officeDocument/2006/relationships/slide" Target="slides/slide2.xml"/><Relationship Id="rId71"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More desirable is being able to store this data in another file. The file would be native to whatever format is required so it we wouldn't need to escape any common characters.</a:t>
            </a:r>
          </a:p>
          <a:p>
            <a:endParaRPr lang="en-US" dirty="0" smtClean="0"/>
          </a:p>
          <a:p>
            <a:r>
              <a:rPr lang="en-US" dirty="0" smtClean="0"/>
              <a:t>But we still need a way to insert node attributes. So really we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 I think 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a:t>
            </a:r>
            <a:r>
              <a:rPr lang="en-US" dirty="0" err="1" smtClean="0"/>
              <a:t>transfered</a:t>
            </a:r>
            <a:r>
              <a:rPr lang="en-US" dirty="0" smtClean="0"/>
              <a:t> to a specified file path on the system.</a:t>
            </a:r>
          </a:p>
          <a:p>
            <a:endParaRPr lang="en-US" dirty="0" smtClean="0"/>
          </a:p>
          <a:p>
            <a:r>
              <a:rPr lang="en-US" dirty="0" smtClean="0"/>
              <a:t>While it sounds like it allows us to write a file in its native format. It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a:t>
            </a:r>
            <a:r>
              <a:rPr lang="en-US" dirty="0" err="1" smtClean="0"/>
              <a:t>cookbook_files</a:t>
            </a:r>
            <a:r>
              <a:rPr lang="en-US" dirty="0" smtClean="0"/>
              <a:t>. A template can be placed in a particular directory within the cookbook and it will be delivered to a specified file path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Need </a:t>
            </a:r>
            <a:r>
              <a:rPr lang="en-US" smtClean="0"/>
              <a:t>more objectives?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resource could be used in this situation?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75737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resource will allow us to insert our node data into the file that it copies to the target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7069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Why is using the template resource the best choice in this situation?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48988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somehow link them together.</a:t>
            </a:r>
          </a:p>
          <a:p>
            <a:endParaRPr lang="en-US" dirty="0" smtClean="0"/>
          </a:p>
          <a:p>
            <a:r>
              <a:rPr lang="en-US" dirty="0" smtClean="0"/>
              <a:t>Lets start with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want to use chef generate template to create a template in the apache cookbook found in the cookbooks-slash-apache directory and the file we want to create is named index.html.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that is the first step. Now that the template exists. We are ready for us to define the content within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understand what does ERB mean.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last section we updated our two cookbooks to display information about our node. We added this content to the file resource in their respective recipes</a:t>
            </a:r>
            <a:r>
              <a:rPr lang="en-US" dirty="0" smtClean="0"/>
              <a:t>.</a:t>
            </a:r>
          </a:p>
          <a:p>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TBD: </a:t>
            </a:r>
            <a:r>
              <a:rPr lang="en-US" sz="1200" dirty="0" smtClean="0">
                <a:solidFill>
                  <a:schemeClr val="tx1"/>
                </a:solidFill>
                <a:latin typeface="Inconsolata"/>
                <a:cs typeface="Inconsolata"/>
              </a:rPr>
              <a:t>This message has no body?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notes?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The beginning tag is a less-than sign followed by a percent sign. The closing tag is a percent sign followed by a greater-than sign.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a:t>
            </a:r>
            <a:r>
              <a:rPr lang="en-US" dirty="0" err="1" smtClean="0"/>
              <a:t>tenticles</a:t>
            </a:r>
            <a:r>
              <a:rPr lang="en-US" dirty="0" smtClean="0"/>
              <a:t>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a:t>
            </a:r>
            <a:r>
              <a:rPr lang="en-US" dirty="0" err="1" smtClean="0"/>
              <a:t>the</a:t>
            </a:r>
            <a:r>
              <a:rPr lang="en-US" dirty="0" smtClean="0"/>
              <a:t>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its time to use kitchen to verify the cookbook and use chef-client to apply the cookbook. If everything is working then update the patch number and commit the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cookbook testing tool so we need to move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940340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run the kitchen test command, </a:t>
            </a:r>
            <a:r>
              <a:rPr lang="en-US" dirty="0" err="1" smtClean="0"/>
              <a:t>adressing</a:t>
            </a:r>
            <a:r>
              <a:rPr lang="en-US" dirty="0" smtClean="0"/>
              <a:t>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all the test pass, return to the home directory, so we can execute chef-client.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34625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we need to be careful of when working with double-quoted strings with Ruby.</a:t>
            </a:r>
          </a:p>
          <a:p>
            <a:endParaRPr lang="en-US" dirty="0" smtClean="0"/>
          </a:p>
          <a:p>
            <a:r>
              <a:rPr lang="en-US" dirty="0" smtClean="0"/>
              <a:t>It is that 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apply the apache cookbook's default recipe to the local system</a:t>
            </a:r>
            <a:r>
              <a:rPr lang="en-US" dirty="0" smtClean="0"/>
              <a:t>.</a:t>
            </a:r>
          </a:p>
          <a:p>
            <a:endParaRPr lang="en-US" dirty="0" smtClean="0"/>
          </a:p>
          <a:p>
            <a:r>
              <a:rPr lang="en-US" dirty="0" smtClean="0"/>
              <a:t>TBD: Merge precious with</a:t>
            </a:r>
            <a:r>
              <a:rPr lang="en-US" baseline="0" dirty="0" smtClean="0"/>
              <a:t>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then it is time to update the version number. I mentioned earlier its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return to the cookbook directory. Add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 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a template resource and then add a source attribute whose value is that partial path to the new template you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The rest is all exercise</a:t>
            </a:r>
            <a:r>
              <a:rPr lang="en-US" baseline="0" dirty="0" smtClean="0"/>
              <a:t> right?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6141931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ERB, and Angry Squids.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we can use the backslash character as an escape character. In this case if we would want to have a double-quote in a double-quoted string we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 pasting in text. We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we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Also, it is important to note that the file content may have some important formatting that can be easily overlooked when working with the content in a recipe file.</a:t>
            </a:r>
          </a:p>
          <a:p>
            <a:endParaRPr lang="en-US" dirty="0" smtClean="0"/>
          </a:p>
          <a:p>
            <a:r>
              <a:rPr lang="en-US" dirty="0" smtClean="0"/>
              <a:t>Besides that, if the size of the string value of the content field grows it will consume the recipe. Making it difficult to understand what is desired state and what is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22941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2709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09110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622989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530646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3500951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2992440"/>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11476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75470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 id="2147483813"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84957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the ability to store the data in another file which is in the native format of the file we are writing out but that still allows us to insert ruby code -- 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58411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712352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/files 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t>https://</a:t>
            </a:r>
            <a:r>
              <a:rPr lang="en-US" dirty="0" err="1"/>
              <a:t>docs.chef.io</a:t>
            </a:r>
            <a:r>
              <a:rPr lang="en-US" dirty="0"/>
              <a:t>/</a:t>
            </a:r>
            <a:r>
              <a:rPr lang="en-US" dirty="0" err="1"/>
              <a:t>resource_file.html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901281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4" name="Content Placeholder 3"/>
          <p:cNvSpPr>
            <a:spLocks noGrp="1"/>
          </p:cNvSpPr>
          <p:nvPr>
            <p:ph sz="quarter" idx="4294967295"/>
          </p:nvPr>
        </p:nvSpPr>
        <p:spPr>
          <a:xfrm>
            <a:off x="3669213" y="7413967"/>
            <a:ext cx="8917577" cy="524133"/>
          </a:xfrm>
        </p:spPr>
        <p:txBody>
          <a:bodyPr>
            <a:normAutofit fontScale="77500" lnSpcReduction="20000"/>
          </a:bodyPr>
          <a:lstStyle/>
          <a:p>
            <a:r>
              <a:rPr lang="en-US" dirty="0"/>
              <a:t>https://</a:t>
            </a:r>
            <a:r>
              <a:rPr lang="en-US" dirty="0" err="1"/>
              <a:t>docs.chef.io</a:t>
            </a:r>
            <a:r>
              <a:rPr lang="en-US" dirty="0"/>
              <a:t>/</a:t>
            </a:r>
            <a:r>
              <a:rPr lang="en-US" dirty="0" err="1"/>
              <a:t>resource_remote_file.html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79062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t>https://</a:t>
            </a:r>
            <a:r>
              <a:rPr lang="en-US" dirty="0" err="1"/>
              <a:t>docs.chef.io</a:t>
            </a:r>
            <a:r>
              <a:rPr lang="en-US" dirty="0"/>
              <a:t>/</a:t>
            </a:r>
            <a:r>
              <a:rPr lang="en-US" dirty="0" err="1"/>
              <a:t>resource_cookbook_file.html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336545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a:t>
            </a:r>
            <a:r>
              <a:rPr lang="en-US" dirty="0" smtClean="0"/>
              <a:t>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err="1">
                <a:latin typeface="Inconsolata"/>
                <a:cs typeface="Inconsolata"/>
              </a:rPr>
              <a:t>cookbook_file</a:t>
            </a:r>
            <a:r>
              <a:rPr lang="en-US" sz="3733" dirty="0">
                <a:latin typeface="Inconsolata"/>
                <a:cs typeface="Inconsolata"/>
              </a:rPr>
              <a:t>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038587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Use 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t>https://</a:t>
            </a:r>
            <a:r>
              <a:rPr lang="en-US" dirty="0" err="1"/>
              <a:t>docs.chef.io</a:t>
            </a:r>
            <a:r>
              <a:rPr lang="en-US" dirty="0"/>
              <a:t>/</a:t>
            </a:r>
            <a:r>
              <a:rPr lang="en-US" dirty="0" err="1"/>
              <a:t>resource_template.html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929617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a:latin typeface="Inconsolata"/>
                <a:cs typeface="Inconsolata"/>
              </a:rPr>
              <a:t>template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index.html.erb</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2670531"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797208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t>https://</a:t>
            </a:r>
            <a:r>
              <a:rPr lang="en-US" dirty="0" err="1"/>
              <a:t>docs.chef.io</a:t>
            </a:r>
            <a:r>
              <a:rPr lang="en-US" dirty="0"/>
              <a:t>/</a:t>
            </a:r>
            <a:r>
              <a:rPr lang="en-US" dirty="0" err="1"/>
              <a:t>resource_template.html#using-templates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85775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Create clean recipes by using a template </a:t>
            </a:r>
            <a:r>
              <a:rPr lang="en-US" dirty="0" smtClean="0"/>
              <a:t>file</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85680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5333" dirty="0"/>
              <a:t>Replacement Resource</a:t>
            </a:r>
          </a:p>
        </p:txBody>
      </p:sp>
      <p:sp>
        <p:nvSpPr>
          <p:cNvPr id="3" name="Subtitle 2"/>
          <p:cNvSpPr>
            <a:spLocks noGrp="1"/>
          </p:cNvSpPr>
          <p:nvPr>
            <p:ph type="subTitle" idx="1"/>
          </p:nvPr>
        </p:nvSpPr>
        <p:spPr/>
        <p:txBody>
          <a:bodyPr/>
          <a:lstStyle/>
          <a:p>
            <a:r>
              <a:rPr lang="en-US" dirty="0" smtClean="0"/>
              <a:t>What resource could be used in this situation?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728041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5333" dirty="0"/>
              <a:t>Which Resource?</a:t>
            </a:r>
          </a:p>
        </p:txBody>
      </p:sp>
      <p:sp>
        <p:nvSpPr>
          <p:cNvPr id="3" name="Subtitle 2"/>
          <p:cNvSpPr>
            <a:spLocks noGrp="1"/>
          </p:cNvSpPr>
          <p:nvPr>
            <p:ph type="subTitle" idx="1"/>
          </p:nvPr>
        </p:nvSpPr>
        <p:spPr/>
        <p:txBody>
          <a:bodyPr/>
          <a:lstStyle/>
          <a:p>
            <a:r>
              <a:rPr lang="en-US" dirty="0" smtClean="0"/>
              <a:t>What resource will allow us to insert our node data into the file that it copies to the target system?</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2672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5333" dirty="0"/>
              <a:t>The Template Resource</a:t>
            </a:r>
          </a:p>
        </p:txBody>
      </p:sp>
      <p:sp>
        <p:nvSpPr>
          <p:cNvPr id="3" name="Subtitle 2"/>
          <p:cNvSpPr>
            <a:spLocks noGrp="1"/>
          </p:cNvSpPr>
          <p:nvPr>
            <p:ph type="subTitle" idx="1"/>
          </p:nvPr>
        </p:nvSpPr>
        <p:spPr>
          <a:xfrm>
            <a:off x="3013753" y="3505071"/>
            <a:ext cx="10974132" cy="3146584"/>
          </a:xfrm>
        </p:spPr>
        <p:txBody>
          <a:bodyPr/>
          <a:lstStyle/>
          <a:p>
            <a:r>
              <a:rPr lang="en-US" dirty="0" smtClean="0"/>
              <a:t>Why is using the template resource the best choice in this situation?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590989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9009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48578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What </a:t>
            </a:r>
            <a:r>
              <a:rPr lang="en-US" dirty="0" smtClean="0"/>
              <a:t>Can </a:t>
            </a:r>
            <a:r>
              <a:rPr lang="en-US" dirty="0" smtClean="0">
                <a:latin typeface="Inconsolata" panose="020B0609030003000000" pitchFamily="49" charset="0"/>
              </a:rPr>
              <a:t>chef</a:t>
            </a:r>
            <a:r>
              <a:rPr lang="en-US" dirty="0" smtClean="0"/>
              <a:t> </a:t>
            </a:r>
            <a:r>
              <a:rPr lang="en-US" dirty="0" smtClean="0"/>
              <a:t>Do</a:t>
            </a:r>
            <a:r>
              <a:rPr lang="en-US" dirty="0" smtClean="0"/>
              <a:t>?</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93283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What </a:t>
            </a:r>
            <a:r>
              <a:rPr lang="en-US" dirty="0" smtClean="0"/>
              <a:t>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a:t>D</a:t>
            </a:r>
            <a:r>
              <a:rPr lang="en-US" dirty="0" smtClean="0"/>
              <a:t>o</a:t>
            </a:r>
            <a:r>
              <a:rPr lang="en-US" dirty="0" smtClean="0"/>
              <a:t>?</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061583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lstStyle/>
          <a:p>
            <a:r>
              <a:rPr lang="en-US" dirty="0" smtClean="0"/>
              <a:t>What </a:t>
            </a:r>
            <a:r>
              <a:rPr lang="en-US" dirty="0" smtClean="0"/>
              <a:t>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a:t>
            </a:r>
            <a:r>
              <a:rPr lang="en-US" dirty="0" smtClean="0"/>
              <a:t>Do</a:t>
            </a:r>
            <a:r>
              <a:rPr lang="en-US" dirty="0" smtClean="0"/>
              <a:t>?</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588988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lstStyle/>
          <a:p>
            <a:r>
              <a:rPr lang="en-US" dirty="0" smtClean="0"/>
              <a:t>Use </a:t>
            </a:r>
            <a:r>
              <a:rPr lang="en-US" dirty="0" smtClean="0">
                <a:latin typeface="Inconsolata"/>
                <a:cs typeface="Inconsolata"/>
              </a:rPr>
              <a:t>chef</a:t>
            </a:r>
            <a:r>
              <a:rPr lang="en-US" dirty="0" smtClean="0"/>
              <a:t> to </a:t>
            </a:r>
            <a:r>
              <a:rPr lang="en-US" dirty="0"/>
              <a:t>G</a:t>
            </a:r>
            <a:r>
              <a:rPr lang="en-US" dirty="0" smtClean="0"/>
              <a:t>enerate </a:t>
            </a:r>
            <a:r>
              <a:rPr lang="en-US" dirty="0" smtClean="0"/>
              <a:t>a </a:t>
            </a:r>
            <a:r>
              <a:rPr lang="en-US" dirty="0" smtClean="0"/>
              <a:t>Template</a:t>
            </a:r>
            <a:endParaRPr lang="en-US" dirty="0"/>
          </a:p>
        </p:txBody>
      </p:sp>
      <p:sp>
        <p:nvSpPr>
          <p:cNvPr id="4" name="Text Placeholder 3"/>
          <p:cNvSpPr>
            <a:spLocks noGrp="1"/>
          </p:cNvSpPr>
          <p:nvPr>
            <p:ph type="body" sz="quarter" idx="11"/>
          </p:nvPr>
        </p:nvSpPr>
        <p:spPr/>
        <p:txBody>
          <a:bodyPr/>
          <a:lstStyle/>
          <a:p>
            <a:r>
              <a:rPr lang="en-US" dirty="0" smtClean="0"/>
              <a:t>$ chef generate template cookbooks/apache </a:t>
            </a:r>
            <a:r>
              <a:rPr lang="en-US" dirty="0" err="1" smtClean="0"/>
              <a:t>index.html</a:t>
            </a:r>
            <a:endParaRPr lang="en-US" dirty="0"/>
          </a:p>
        </p:txBody>
      </p:sp>
      <p:sp>
        <p:nvSpPr>
          <p:cNvPr id="5" name="Rectangle 4"/>
          <p:cNvSpPr/>
          <p:nvPr/>
        </p:nvSpPr>
        <p:spPr bwMode="auto">
          <a:xfrm>
            <a:off x="1120566" y="3887248"/>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273495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Lets </a:t>
            </a:r>
            <a:r>
              <a:rPr lang="en-US" dirty="0" smtClean="0"/>
              <a:t>Look </a:t>
            </a:r>
            <a:r>
              <a:rPr lang="en-US" dirty="0" smtClean="0"/>
              <a:t>at the </a:t>
            </a:r>
            <a:r>
              <a:rPr lang="en-US" dirty="0" smtClean="0"/>
              <a:t>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624864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a:t>
            </a:r>
            <a:r>
              <a:rPr lang="en-US" dirty="0" smtClean="0"/>
              <a:t>Recipes</a:t>
            </a:r>
            <a:r>
              <a:rPr lang="en-US" dirty="0" smtClean="0"/>
              <a:t>?</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pPr>
              <a:lnSpc>
                <a:spcPct val="120000"/>
              </a:lnSpc>
            </a:pPr>
            <a:r>
              <a:rPr lang="en-US" sz="3200" dirty="0">
                <a:solidFill>
                  <a:schemeClr val="tx1"/>
                </a:solidFill>
                <a:latin typeface="Inconsolata"/>
                <a:cs typeface="Inconsolata"/>
              </a:rPr>
              <a:t>This message has no body.</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0286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425055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Ruby 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t>https://</a:t>
            </a:r>
            <a:r>
              <a:rPr lang="en-US" dirty="0" err="1"/>
              <a:t>docs.chef.io</a:t>
            </a:r>
            <a:r>
              <a:rPr lang="en-US" dirty="0"/>
              <a:t>/</a:t>
            </a:r>
            <a:r>
              <a:rPr lang="en-US" dirty="0" err="1"/>
              <a:t>templates.html#variables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3669897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a:t>
            </a:r>
            <a:r>
              <a:rPr lang="en-US" dirty="0" smtClean="0"/>
              <a:t>Within </a:t>
            </a:r>
            <a:r>
              <a:rPr lang="en-US" dirty="0" smtClean="0"/>
              <a:t>an ERB </a:t>
            </a:r>
            <a:r>
              <a:rPr lang="en-US" dirty="0" smtClean="0"/>
              <a:t>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785146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6624947" y="1797238"/>
            <a:ext cx="6961835" cy="32184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6520969" y="2465632"/>
            <a:ext cx="7055719" cy="255475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125574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77457" y="4411400"/>
            <a:ext cx="5302929" cy="7426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089661" y="3044906"/>
            <a:ext cx="10497120" cy="197073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926266" y="4396547"/>
            <a:ext cx="10650423" cy="62383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032754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88728"/>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12320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769880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12635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97164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dirty="0">
                <a:latin typeface="Inconsolata"/>
                <a:cs typeface="Inconsolata"/>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73078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Move </a:t>
            </a:r>
            <a:r>
              <a:rPr lang="en-US" dirty="0"/>
              <a:t>O</a:t>
            </a:r>
            <a:r>
              <a:rPr lang="en-US" dirty="0" smtClean="0"/>
              <a:t>ur Source </a:t>
            </a:r>
            <a:r>
              <a:rPr lang="en-US" dirty="0" smtClean="0"/>
              <a:t>to the </a:t>
            </a:r>
            <a:r>
              <a:rPr lang="en-US" dirty="0" smtClean="0"/>
              <a:t>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a:t>~/cookbooks/apache/templates/default/</a:t>
            </a:r>
            <a:r>
              <a:rPr lang="en-US" sz="3733" dirty="0" err="1"/>
              <a:t>index.html.erb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658394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Replace </a:t>
            </a:r>
            <a:r>
              <a:rPr lang="en-US" dirty="0" smtClean="0"/>
              <a:t>String </a:t>
            </a:r>
            <a:r>
              <a:rPr lang="en-US" dirty="0"/>
              <a:t>I</a:t>
            </a:r>
            <a:r>
              <a:rPr lang="en-US" dirty="0" smtClean="0"/>
              <a:t>nterpolation </a:t>
            </a:r>
            <a:r>
              <a:rPr lang="en-US" dirty="0" smtClean="0"/>
              <a:t>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a:t>~/cookbooks/apache/templates/default/</a:t>
            </a:r>
            <a:r>
              <a:rPr lang="en-US" sz="3733" dirty="0" err="1"/>
              <a:t>index.html.erb</a:t>
            </a:r>
            <a:endParaRPr lang="en-US" sz="3733"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564187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en-US" smtClean="0"/>
              <a:t>"apache2" </a:t>
            </a:r>
            <a:r>
              <a:rPr lang="en-US" dirty="0" smtClean="0"/>
              <a:t>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2247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763919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a:t>
            </a:r>
            <a:r>
              <a:rPr lang="en-US" dirty="0" smtClean="0"/>
              <a:t>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208213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a:t>
            </a:r>
            <a:r>
              <a:rPr lang="en-US" dirty="0" smtClean="0"/>
              <a:t>File </a:t>
            </a:r>
            <a:r>
              <a:rPr lang="en-US" dirty="0"/>
              <a:t>R</a:t>
            </a:r>
            <a:r>
              <a:rPr lang="en-US" dirty="0" smtClean="0"/>
              <a:t>esource </a:t>
            </a:r>
            <a:r>
              <a:rPr lang="en-US" dirty="0" smtClean="0"/>
              <a:t>to a </a:t>
            </a:r>
            <a:r>
              <a:rPr lang="en-US" dirty="0" smtClean="0"/>
              <a:t>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897509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a:t>
            </a:r>
            <a:r>
              <a:rPr lang="en-US" dirty="0" smtClean="0"/>
              <a:t>Specify </a:t>
            </a:r>
            <a:r>
              <a:rPr lang="en-US" dirty="0" smtClean="0"/>
              <a:t>as the </a:t>
            </a:r>
            <a:r>
              <a:rPr lang="en-US" dirty="0" smtClean="0"/>
              <a:t>Source</a:t>
            </a:r>
            <a:r>
              <a:rPr lang="en-US" dirty="0" smtClean="0"/>
              <a:t>?</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67688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lstStyle/>
          <a:p>
            <a:r>
              <a:rPr lang="en-US" dirty="0" smtClean="0"/>
              <a:t>Viewing the </a:t>
            </a:r>
            <a:r>
              <a:rPr lang="en-US" dirty="0" smtClean="0"/>
              <a:t>Partial </a:t>
            </a:r>
            <a:r>
              <a:rPr lang="en-US" dirty="0"/>
              <a:t>P</a:t>
            </a:r>
            <a:r>
              <a:rPr lang="en-US" dirty="0" smtClean="0"/>
              <a:t>ath </a:t>
            </a:r>
            <a:r>
              <a:rPr lang="en-US" dirty="0" smtClean="0"/>
              <a:t>to the </a:t>
            </a:r>
            <a:r>
              <a:rPr lang="en-US" dirty="0" smtClean="0"/>
              <a:t>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8040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19075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 the </a:t>
            </a:r>
            <a:r>
              <a:rPr lang="en-US" dirty="0" smtClean="0"/>
              <a:t>File </a:t>
            </a:r>
            <a:r>
              <a:rPr lang="en-US" dirty="0"/>
              <a:t>R</a:t>
            </a:r>
            <a:r>
              <a:rPr lang="en-US" dirty="0" smtClean="0"/>
              <a:t>esource </a:t>
            </a:r>
            <a:r>
              <a:rPr lang="en-US" dirty="0" smtClean="0"/>
              <a:t>to a </a:t>
            </a:r>
            <a:r>
              <a:rPr lang="en-US" dirty="0" smtClean="0"/>
              <a:t>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168199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33810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609585" indent="-609585">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 to the "apache" cookbook to version control</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24540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a:t>
            </a:r>
            <a:r>
              <a:rPr lang="en-US" dirty="0" smtClean="0"/>
              <a:t>Cookbook</a:t>
            </a:r>
            <a:endParaRPr lang="en-US" dirty="0"/>
          </a:p>
        </p:txBody>
      </p:sp>
      <p:sp>
        <p:nvSpPr>
          <p:cNvPr id="4" name="Text Placeholder 3"/>
          <p:cNvSpPr>
            <a:spLocks noGrp="1"/>
          </p:cNvSpPr>
          <p:nvPr>
            <p:ph type="body" sz="quarter" idx="11"/>
          </p:nvPr>
        </p:nvSpPr>
        <p:spPr/>
        <p:txBody>
          <a:bodyPr/>
          <a:lstStyle/>
          <a:p>
            <a:r>
              <a:rPr lang="en-US" dirty="0"/>
              <a:t>$ 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47099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Cleaning up any prior instances of &lt;default-ubuntu-1404&gt;</a:t>
            </a:r>
          </a:p>
          <a:p>
            <a:r>
              <a:rPr lang="en-US" dirty="0"/>
              <a:t>-----&gt; Destroying &lt;default-ubuntu-1404&gt;...</a:t>
            </a:r>
          </a:p>
          <a:p>
            <a:r>
              <a:rPr lang="en-US" dirty="0"/>
              <a:t>       Finished destroying &lt;default-ubuntu-1404&gt; (0m0.00s).</a:t>
            </a:r>
          </a:p>
          <a:p>
            <a:r>
              <a:rPr lang="en-US" dirty="0"/>
              <a:t>-----&gt; Testing &lt;default-ubuntu-1404&gt;</a:t>
            </a:r>
          </a:p>
          <a:p>
            <a:r>
              <a:rPr lang="en-US" dirty="0"/>
              <a:t>-----&gt; Creating &lt;default-ubuntu-1404&gt;...</a:t>
            </a:r>
          </a:p>
          <a:p>
            <a:r>
              <a:rPr lang="en-US" dirty="0"/>
              <a:t>       Sending build context to </a:t>
            </a:r>
            <a:r>
              <a:rPr lang="en-US" dirty="0" err="1"/>
              <a:t>Docker</a:t>
            </a:r>
            <a:r>
              <a:rPr lang="en-US" dirty="0"/>
              <a:t> daemon  2.56 </a:t>
            </a:r>
            <a:r>
              <a:rPr lang="en-US" dirty="0" err="1"/>
              <a:t>kB</a:t>
            </a:r>
            <a:endParaRPr lang="en-US" dirty="0"/>
          </a:p>
          <a:p>
            <a:r>
              <a:rPr lang="en-US" dirty="0"/>
              <a:t>       Sending build context to </a:t>
            </a:r>
            <a:r>
              <a:rPr lang="en-US" dirty="0" err="1"/>
              <a:t>Docker</a:t>
            </a:r>
            <a:r>
              <a:rPr lang="en-US" dirty="0"/>
              <a:t> daemon               </a:t>
            </a:r>
          </a:p>
          <a:p>
            <a:r>
              <a:rPr lang="en-US" dirty="0"/>
              <a:t>       Step 0 : FROM ubuntu:</a:t>
            </a:r>
            <a:r>
              <a:rPr lang="en-US" dirty="0" smtClean="0"/>
              <a:t>14.04</a:t>
            </a:r>
          </a:p>
          <a:p>
            <a:r>
              <a:rPr lang="en-US" dirty="0"/>
              <a:t> </a:t>
            </a:r>
            <a:r>
              <a:rPr lang="en-US" dirty="0" smtClean="0"/>
              <a:t>      ...</a:t>
            </a:r>
            <a:endParaRPr lang="en-US" dirty="0"/>
          </a:p>
        </p:txBody>
      </p:sp>
      <p:sp>
        <p:nvSpPr>
          <p:cNvPr id="3" name="Title 2"/>
          <p:cNvSpPr>
            <a:spLocks noGrp="1"/>
          </p:cNvSpPr>
          <p:nvPr>
            <p:ph type="title"/>
          </p:nvPr>
        </p:nvSpPr>
        <p:spPr/>
        <p:txBody>
          <a:bodyPr/>
          <a:lstStyle/>
          <a:p>
            <a:r>
              <a:rPr lang="en-US" dirty="0" smtClean="0"/>
              <a:t>Test the </a:t>
            </a:r>
            <a:r>
              <a:rPr lang="en-US" dirty="0" smtClean="0"/>
              <a:t>Cookbook</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767614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a:t>
            </a:r>
            <a:r>
              <a:rPr lang="en-US" dirty="0" smtClean="0"/>
              <a:t>Close </a:t>
            </a:r>
            <a:r>
              <a:rPr lang="en-US" dirty="0" smtClean="0"/>
              <a:t>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090856"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198287" y="660955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23505" y="660106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56546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40697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[2015-05-12T05:09:50+00:00]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3 resources</a:t>
            </a:r>
          </a:p>
          <a:p>
            <a:r>
              <a:rPr lang="en-US" dirty="0"/>
              <a:t>Recipe: apache::server</a:t>
            </a:r>
          </a:p>
          <a:p>
            <a:r>
              <a:rPr lang="en-US" dirty="0"/>
              <a:t>  * </a:t>
            </a:r>
            <a:r>
              <a:rPr lang="en-US" dirty="0" err="1"/>
              <a:t>apt_package</a:t>
            </a:r>
            <a:r>
              <a:rPr lang="en-US" dirty="0"/>
              <a:t>[apache2] action install</a:t>
            </a:r>
          </a:p>
          <a:p>
            <a:endParaRPr lang="en-US" dirty="0"/>
          </a:p>
          <a:p>
            <a:r>
              <a:rPr lang="en-US" dirty="0"/>
              <a:t>    * template[/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a:t>
            </a:r>
            <a:r>
              <a:rPr lang="cs-CZ" dirty="0"/>
              <a:t>317f72 to 7bc72d</a:t>
            </a:r>
            <a:endParaRPr lang="en-US" dirty="0"/>
          </a:p>
        </p:txBody>
      </p:sp>
      <p:sp>
        <p:nvSpPr>
          <p:cNvPr id="3" name="Title 2"/>
          <p:cNvSpPr>
            <a:spLocks noGrp="1"/>
          </p:cNvSpPr>
          <p:nvPr>
            <p:ph type="title"/>
          </p:nvPr>
        </p:nvSpPr>
        <p:spPr/>
        <p:txBody>
          <a:bodyPr>
            <a:normAutofit/>
          </a:bodyPr>
          <a:lstStyle/>
          <a:p>
            <a:r>
              <a:rPr lang="en-US" dirty="0" smtClean="0"/>
              <a:t>Apply the </a:t>
            </a:r>
            <a:r>
              <a:rPr lang="en-US" dirty="0" smtClean="0"/>
              <a:t>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227523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a:t>
            </a:r>
            <a:r>
              <a:rPr lang="en-US" dirty="0" smtClean="0"/>
              <a:t>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4257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209275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Use the Template</a:t>
            </a:r>
            <a:endParaRPr lang="en-US" dirty="0"/>
          </a:p>
        </p:txBody>
      </p:sp>
      <p:sp>
        <p:nvSpPr>
          <p:cNvPr id="3" name="Subtitle 2"/>
          <p:cNvSpPr>
            <a:spLocks noGrp="1"/>
          </p:cNvSpPr>
          <p:nvPr>
            <p:ph type="subTitle" idx="1"/>
          </p:nvPr>
        </p:nvSpPr>
        <p:spPr>
          <a:xfrm>
            <a:off x="2209800" y="3353717"/>
            <a:ext cx="12439650" cy="4799683"/>
          </a:xfrm>
        </p:spPr>
        <p:txBody>
          <a:bodyPr>
            <a:noAutofit/>
          </a:bodyPr>
          <a:lstStyle/>
          <a:p>
            <a:pPr>
              <a:lnSpc>
                <a:spcPct val="90000"/>
              </a:lnSpc>
            </a:pPr>
            <a:r>
              <a:rPr lang="en-US" sz="2667" dirty="0"/>
              <a:t>For the "workstation" cookbook:</a:t>
            </a:r>
          </a:p>
          <a:p>
            <a:pPr>
              <a:lnSpc>
                <a:spcPct val="90000"/>
              </a:lnSpc>
            </a:pPr>
            <a:endParaRPr lang="en-US" sz="2667" dirty="0"/>
          </a:p>
          <a:p>
            <a:pPr marL="380990" indent="-380990">
              <a:lnSpc>
                <a:spcPct val="90000"/>
              </a:lnSpc>
              <a:buFont typeface="Wingdings" charset="2"/>
              <a:buChar char="q"/>
            </a:pPr>
            <a:r>
              <a:rPr lang="en-US" sz="2667" dirty="0"/>
              <a:t>Use </a:t>
            </a:r>
            <a:r>
              <a:rPr lang="en-US" sz="2667" dirty="0">
                <a:latin typeface="Inconsolata"/>
                <a:cs typeface="Inconsolata"/>
              </a:rPr>
              <a:t>chef generate </a:t>
            </a:r>
            <a:r>
              <a:rPr lang="en-US" sz="2667" dirty="0"/>
              <a:t>to create a template named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Copy the source attribute from the file named "/</a:t>
            </a:r>
            <a:r>
              <a:rPr lang="en-US" sz="2667" dirty="0" err="1"/>
              <a:t>etc</a:t>
            </a:r>
            <a:r>
              <a:rPr lang="en-US" sz="2667" dirty="0"/>
              <a:t>/</a:t>
            </a:r>
            <a:r>
              <a:rPr lang="en-US" sz="2667" dirty="0" err="1"/>
              <a:t>motd</a:t>
            </a:r>
            <a:r>
              <a:rPr lang="en-US" sz="2667" dirty="0"/>
              <a:t>" into the template file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Remove a resource: </a:t>
            </a:r>
            <a:r>
              <a:rPr lang="en-US" sz="2667" dirty="0">
                <a:latin typeface="Inconsolata"/>
                <a:cs typeface="Inconsolata"/>
              </a:rPr>
              <a:t>The file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Add a resource: </a:t>
            </a:r>
            <a:r>
              <a:rPr lang="en-US" sz="2667" dirty="0">
                <a:latin typeface="Inconsolata"/>
                <a:cs typeface="Inconsolata"/>
              </a:rPr>
              <a:t>The template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 is created with the source "</a:t>
            </a:r>
            <a:r>
              <a:rPr lang="en-US" sz="2667" dirty="0" err="1">
                <a:latin typeface="Inconsolata"/>
                <a:cs typeface="Inconsolata"/>
              </a:rPr>
              <a:t>motd.erb</a:t>
            </a:r>
            <a:r>
              <a:rPr lang="en-US" sz="2667" dirty="0">
                <a:latin typeface="Inconsolata"/>
                <a:cs typeface="Inconsolata"/>
              </a:rPr>
              <a:t>"</a:t>
            </a:r>
          </a:p>
          <a:p>
            <a:pPr marL="380990" indent="-380990">
              <a:lnSpc>
                <a:spcPct val="90000"/>
              </a:lnSpc>
              <a:buFont typeface="Wingdings" charset="2"/>
              <a:buChar char="q"/>
            </a:pPr>
            <a:endParaRPr lang="en-US" sz="2667" dirty="0">
              <a:latin typeface="Inconsolata"/>
              <a:cs typeface="Inconsolata"/>
            </a:endParaRPr>
          </a:p>
          <a:p>
            <a:pPr marL="380990" indent="-380990">
              <a:lnSpc>
                <a:spcPct val="90000"/>
              </a:lnSpc>
              <a:buFont typeface="Wingdings" charset="2"/>
              <a:buChar char="q"/>
            </a:pPr>
            <a:r>
              <a:rPr lang="en-US" sz="2667" dirty="0">
                <a:cs typeface="Inconsolata"/>
              </a:rPr>
              <a:t>Use </a:t>
            </a:r>
            <a:r>
              <a:rPr lang="en-US" sz="2667" dirty="0">
                <a:latin typeface="Inconsolata"/>
                <a:cs typeface="Inconsolata"/>
              </a:rPr>
              <a:t>kitchen test</a:t>
            </a:r>
            <a:r>
              <a:rPr lang="en-US" sz="2667" dirty="0">
                <a:cs typeface="Inconsolata"/>
              </a:rPr>
              <a:t> to test  it and </a:t>
            </a:r>
            <a:r>
              <a:rPr lang="en-US" sz="2667" dirty="0">
                <a:latin typeface="Inconsolata"/>
                <a:cs typeface="Inconsolata"/>
              </a:rPr>
              <a:t>chef-client</a:t>
            </a:r>
            <a:r>
              <a:rPr lang="en-US" sz="2667" dirty="0">
                <a:cs typeface="Inconsolata"/>
              </a:rPr>
              <a:t> to locally apply the default recipe.</a:t>
            </a:r>
            <a:endParaRPr lang="en-US" sz="2667" dirty="0"/>
          </a:p>
          <a:p>
            <a:pPr marL="380990" indent="-380990">
              <a:lnSpc>
                <a:spcPct val="9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203703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45474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directory[cookbooks/workstation/templates/default] action create</a:t>
            </a:r>
          </a:p>
          <a:p>
            <a:r>
              <a:rPr lang="en-US" dirty="0"/>
              <a:t>    - create new directory cookbooks/workstation/templates/default</a:t>
            </a:r>
          </a:p>
          <a:p>
            <a:r>
              <a:rPr lang="en-US" dirty="0"/>
              <a:t>  * template[cookbooks/workstation/templates/default/</a:t>
            </a:r>
            <a:r>
              <a:rPr lang="en-US" dirty="0" err="1"/>
              <a:t>motd.erb</a:t>
            </a:r>
            <a:r>
              <a:rPr lang="en-US" dirty="0"/>
              <a:t>] action create</a:t>
            </a:r>
          </a:p>
          <a:p>
            <a:r>
              <a:rPr lang="en-US" dirty="0"/>
              <a:t>    - create new file cookbooks/workstation/templates/default/</a:t>
            </a:r>
            <a:r>
              <a:rPr lang="en-US" dirty="0" err="1"/>
              <a:t>motd.erb</a:t>
            </a:r>
            <a:endParaRPr lang="en-US" dirty="0"/>
          </a:p>
          <a:p>
            <a:r>
              <a:rPr lang="en-US" dirty="0"/>
              <a:t>    - update content in file cookbooks/workstation/templates/default/</a:t>
            </a:r>
            <a:r>
              <a:rPr lang="en-US" dirty="0" err="1"/>
              <a:t>motd.erb</a:t>
            </a:r>
            <a:r>
              <a:rPr lang="en-US" dirty="0"/>
              <a:t> from non</a:t>
            </a:r>
          </a:p>
          <a:p>
            <a:r>
              <a:rPr lang="en-US" dirty="0"/>
              <a:t>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lstStyle/>
          <a:p>
            <a:r>
              <a:rPr lang="en-US" dirty="0" smtClean="0"/>
              <a:t>Generate the </a:t>
            </a:r>
            <a:r>
              <a:rPr lang="en-US" dirty="0" smtClean="0"/>
              <a:t>Template</a:t>
            </a:r>
            <a:endParaRPr lang="en-US" dirty="0"/>
          </a:p>
        </p:txBody>
      </p:sp>
      <p:sp>
        <p:nvSpPr>
          <p:cNvPr id="4" name="Text Placeholder 3"/>
          <p:cNvSpPr>
            <a:spLocks noGrp="1"/>
          </p:cNvSpPr>
          <p:nvPr>
            <p:ph type="body" sz="quarter" idx="11"/>
          </p:nvPr>
        </p:nvSpPr>
        <p:spPr/>
        <p:txBody>
          <a:bodyPr/>
          <a:lstStyle/>
          <a:p>
            <a:r>
              <a:rPr lang="en-US" dirty="0" smtClean="0"/>
              <a:t>$ chef generate cookbook template cookbooks</a:t>
            </a:r>
            <a:r>
              <a:rPr lang="en-US" dirty="0"/>
              <a:t>/</a:t>
            </a:r>
            <a:r>
              <a:rPr lang="en-US" dirty="0" smtClean="0"/>
              <a:t>workstation </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4294185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Copy the </a:t>
            </a:r>
            <a:r>
              <a:rPr lang="en-US" dirty="0" smtClean="0"/>
              <a:t>Existing </a:t>
            </a:r>
            <a:r>
              <a:rPr lang="en-US" dirty="0"/>
              <a:t>S</a:t>
            </a:r>
            <a:r>
              <a:rPr lang="en-US" dirty="0" smtClean="0"/>
              <a:t>ource </a:t>
            </a:r>
            <a:r>
              <a:rPr lang="en-US" dirty="0" smtClean="0"/>
              <a:t>into the </a:t>
            </a:r>
            <a:r>
              <a:rPr lang="en-US" dirty="0" smtClean="0"/>
              <a:t>Template</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316729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a:t>
            </a:r>
            <a:r>
              <a:rPr lang="en-US" dirty="0" err="1" smtClean="0"/>
              <a:t>motd.erb</a:t>
            </a:r>
            <a:r>
              <a:rPr lang="en-US" dirty="0" smtClean="0"/>
              <a:t> to </a:t>
            </a:r>
            <a:r>
              <a:rPr lang="en-US" dirty="0" smtClean="0"/>
              <a:t>Use </a:t>
            </a:r>
            <a:r>
              <a:rPr lang="en-US" dirty="0" smtClean="0"/>
              <a:t>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298542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Remove the file </a:t>
            </a:r>
            <a:r>
              <a:rPr lang="en-US" dirty="0" smtClean="0"/>
              <a:t>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650888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309449" y="580982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9900580" y="6538989"/>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94061"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98847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Replace it with the </a:t>
            </a:r>
            <a:r>
              <a:rPr lang="en-US" dirty="0" smtClean="0"/>
              <a:t>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236820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4237460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a:t>
            </a:r>
            <a:r>
              <a:rPr lang="en-US" dirty="0" smtClean="0"/>
              <a:t>Cookbook's </a:t>
            </a:r>
            <a:r>
              <a:rPr lang="en-US" dirty="0" smtClean="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2653914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the Changes</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1091274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609585" indent="-609585">
              <a:buFont typeface="Arial"/>
              <a:buChar char="•"/>
            </a:pPr>
            <a:r>
              <a:rPr lang="en-US" dirty="0" smtClean="0"/>
              <a:t>resources (file, </a:t>
            </a:r>
            <a:r>
              <a:rPr lang="en-US" dirty="0" err="1" smtClean="0"/>
              <a:t>cookbook_file</a:t>
            </a:r>
            <a:r>
              <a:rPr lang="en-US" dirty="0" smtClean="0"/>
              <a:t>, template, and </a:t>
            </a:r>
            <a:r>
              <a:rPr lang="en-US" dirty="0" err="1" smtClean="0"/>
              <a:t>remote_file</a:t>
            </a:r>
            <a:r>
              <a:rPr lang="en-US" dirty="0" smtClean="0"/>
              <a:t>)</a:t>
            </a:r>
          </a:p>
          <a:p>
            <a:pPr marL="609585" indent="-609585">
              <a:buFont typeface="Arial"/>
              <a:buChar char="•"/>
            </a:pPr>
            <a:r>
              <a:rPr lang="en-US" dirty="0" smtClean="0"/>
              <a:t>templates</a:t>
            </a:r>
          </a:p>
          <a:p>
            <a:pPr marL="609585" indent="-609585">
              <a:buFont typeface="Arial"/>
              <a:buChar char="•"/>
            </a:pPr>
            <a:r>
              <a:rPr lang="en-US" dirty="0" smtClean="0"/>
              <a:t>ERB</a:t>
            </a:r>
          </a:p>
          <a:p>
            <a:pPr marL="609585" indent="-609585">
              <a:buFont typeface="Arial"/>
              <a:buChar char="•"/>
            </a:pPr>
            <a:r>
              <a:rPr lang="en-US" dirty="0" smtClean="0"/>
              <a:t>Angry Squids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1887171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6976049"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9963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187700" y="657754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7446380"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111409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3733" dirty="0">
                <a:latin typeface="Inconsolata"/>
                <a:cs typeface="Inconsolata"/>
              </a:rPr>
              <a:t>This is the first line of the file.</a:t>
            </a:r>
          </a:p>
          <a:p>
            <a:r>
              <a:rPr lang="en-US" sz="3733" dirty="0">
                <a:latin typeface="Inconsolata"/>
                <a:cs typeface="Inconsolata"/>
              </a:rPr>
              <a:t>           This is the second line. If I try and line it up...</a:t>
            </a:r>
          </a:p>
          <a:p>
            <a:endParaRPr lang="en-US" sz="3733" dirty="0">
              <a:latin typeface="Inconsolata"/>
              <a:cs typeface="Inconsolata"/>
            </a:endParaRPr>
          </a:p>
          <a:p>
            <a:r>
              <a:rPr lang="en-US" sz="3733" dirty="0">
                <a:latin typeface="Inconsolata"/>
                <a:cs typeface="Inconsolata"/>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325086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6921749B-AEB7-461B-845F-603CABD25259}">
  <ds:schemaRefs>
    <ds:schemaRef ds:uri="http://purl.org/dc/dcmitype/"/>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14989</TotalTime>
  <Words>4883</Words>
  <Application>Microsoft Office PowerPoint</Application>
  <PresentationFormat>Custom</PresentationFormat>
  <Paragraphs>690</Paragraphs>
  <Slides>65</Slides>
  <Notes>57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65</vt:i4>
      </vt:variant>
    </vt:vector>
  </HeadingPairs>
  <TitlesOfParts>
    <vt:vector size="71" baseType="lpstr">
      <vt:lpstr>Arial</vt:lpstr>
      <vt:lpstr>Courier New</vt:lpstr>
      <vt:lpstr>Gill Sans MT</vt:lpstr>
      <vt:lpstr>Inconsolata</vt:lpstr>
      <vt:lpstr>Wingdings</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Pasta</vt:lpstr>
      <vt:lpstr>What We Need</vt:lpstr>
      <vt:lpstr>Cleaner Recipes</vt:lpstr>
      <vt:lpstr>Let's Check the Docs…</vt:lpstr>
      <vt:lpstr>remote_file</vt:lpstr>
      <vt:lpstr>cookbook_file</vt:lpstr>
      <vt:lpstr>cookbook_file's Source Match Up</vt:lpstr>
      <vt:lpstr>Template</vt:lpstr>
      <vt:lpstr>Template File's Source Matches Up</vt:lpstr>
      <vt:lpstr>Template</vt:lpstr>
      <vt:lpstr>Replacement Resource</vt:lpstr>
      <vt:lpstr>Which Resource?</vt:lpstr>
      <vt:lpstr>The Template Resource</vt:lpstr>
      <vt:lpstr>Cleaner Apache Recipe</vt:lpstr>
      <vt:lpstr>What is chef?</vt:lpstr>
      <vt:lpstr>What Can chef Do?</vt:lpstr>
      <vt:lpstr>What Can chef generate Do?</vt:lpstr>
      <vt:lpstr>What Can chef generate template Do?</vt:lpstr>
      <vt:lpstr>Use chef to Generate a Template</vt:lpstr>
      <vt:lpstr>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Move Our Source to the Template</vt:lpstr>
      <vt:lpstr>Replace String Interpolation with ERB</vt:lpstr>
      <vt:lpstr>Cleaner Recipes</vt:lpstr>
      <vt:lpstr>Remove the Existing Content Attribute</vt:lpstr>
      <vt:lpstr>Change the File Resource to a Template</vt:lpstr>
      <vt:lpstr>What to Specify as the Source?</vt:lpstr>
      <vt:lpstr>Viewing the Partial Path to the Template</vt:lpstr>
      <vt:lpstr>Change the File Resource to a Template</vt:lpstr>
      <vt:lpstr>Cleaner Recipes</vt:lpstr>
      <vt:lpstr>Update the Version</vt:lpstr>
      <vt:lpstr>Move into the Cookbook</vt:lpstr>
      <vt:lpstr>Test the Cookbook</vt:lpstr>
      <vt:lpstr>Return Home</vt:lpstr>
      <vt:lpstr>Apply the Cookbook</vt:lpstr>
      <vt:lpstr>Update the Cookbook's Patch Number</vt:lpstr>
      <vt:lpstr>Commit the Changes</vt:lpstr>
      <vt:lpstr>Use the Template</vt:lpstr>
      <vt:lpstr>Return Home</vt:lpstr>
      <vt:lpstr>Generate the Template</vt:lpstr>
      <vt:lpstr>Copy the Existing Source into the Template</vt:lpstr>
      <vt:lpstr>Update the motd.erb to Use ERB</vt:lpstr>
      <vt:lpstr>Remove the file Resource</vt:lpstr>
      <vt:lpstr>Replace it with the Template Resource</vt:lpstr>
      <vt:lpstr>Update the Version</vt:lpstr>
      <vt:lpstr>Update the Cookbook's Patch Number</vt:lpstr>
      <vt:lpstr>Commit the Changes</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1906</cp:revision>
  <cp:lastPrinted>2015-02-07T23:49:10Z</cp:lastPrinted>
  <dcterms:created xsi:type="dcterms:W3CDTF">2012-09-13T17:36:07Z</dcterms:created>
  <dcterms:modified xsi:type="dcterms:W3CDTF">2015-08-14T17:40:37Z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